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92" r:id="rId3"/>
    <p:sldId id="264" r:id="rId4"/>
    <p:sldId id="288" r:id="rId5"/>
    <p:sldId id="289" r:id="rId6"/>
    <p:sldId id="290" r:id="rId7"/>
    <p:sldId id="285" r:id="rId8"/>
    <p:sldId id="286" r:id="rId9"/>
    <p:sldId id="287" r:id="rId10"/>
    <p:sldId id="284" r:id="rId11"/>
    <p:sldId id="291" r:id="rId12"/>
    <p:sldId id="294" r:id="rId13"/>
    <p:sldId id="295" r:id="rId14"/>
    <p:sldId id="298" r:id="rId15"/>
    <p:sldId id="265" r:id="rId16"/>
    <p:sldId id="266" r:id="rId17"/>
    <p:sldId id="282" r:id="rId18"/>
    <p:sldId id="283" r:id="rId19"/>
    <p:sldId id="302" r:id="rId20"/>
    <p:sldId id="297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98CF4-00FB-4A3E-A93A-DAA7D2FA68F8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1083-6E61-49FC-94FB-1D7695D0C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1083-6E61-49FC-94FB-1D7695D0CC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1558-D0E3-43FC-8329-8AA89225137F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FF9A1-6AD0-401D-A161-00786E77CF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>Organization of the Autonomic Nervous System-II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800" b="1" u="sng" dirty="0" smtClean="0">
                <a:solidFill>
                  <a:schemeClr val="accent6">
                    <a:lumMod val="75000"/>
                  </a:schemeClr>
                </a:solidFill>
              </a:rPr>
              <a:t>Objectives</a:t>
            </a:r>
          </a:p>
          <a:p>
            <a:r>
              <a:rPr lang="en-US" dirty="0" smtClean="0"/>
              <a:t>Discuss autonomic receptor</a:t>
            </a:r>
          </a:p>
          <a:p>
            <a:r>
              <a:rPr lang="en-US" dirty="0" smtClean="0"/>
              <a:t>Know functional organization of </a:t>
            </a:r>
            <a:r>
              <a:rPr lang="en-US" dirty="0" err="1" smtClean="0"/>
              <a:t>ANS</a:t>
            </a:r>
            <a:endParaRPr lang="en-US" dirty="0" smtClean="0"/>
          </a:p>
          <a:p>
            <a:r>
              <a:rPr lang="en-US" dirty="0" smtClean="0"/>
              <a:t>Describe receptors in correlations with their neurotransmitter and 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762000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By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Dr.Sajid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</a:rPr>
              <a:t>Hussain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Cholinergic / parasympathetic receptors 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err="1" smtClean="0"/>
              <a:t>Muscarinic</a:t>
            </a:r>
            <a:r>
              <a:rPr lang="en-US" b="1" dirty="0" smtClean="0"/>
              <a:t> receptor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752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Miosis</a:t>
            </a:r>
            <a:r>
              <a:rPr lang="en-US" dirty="0" smtClean="0"/>
              <a:t>, ↓</a:t>
            </a:r>
            <a:r>
              <a:rPr lang="en-US" dirty="0" err="1" smtClean="0"/>
              <a:t>IOP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contraction of </a:t>
            </a:r>
            <a:r>
              <a:rPr lang="en-US" dirty="0" err="1" smtClean="0"/>
              <a:t>ciliary</a:t>
            </a:r>
            <a:r>
              <a:rPr lang="en-US" dirty="0" smtClean="0"/>
              <a:t> 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 </a:t>
            </a:r>
            <a:r>
              <a:rPr lang="en-US" dirty="0" err="1" smtClean="0"/>
              <a:t>lacrimation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 secretion &amp; salivation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86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 secretion,</a:t>
            </a:r>
          </a:p>
          <a:p>
            <a:r>
              <a:rPr lang="en-US" dirty="0" smtClean="0"/>
              <a:t>salivation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685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Bronchoconstriction</a:t>
            </a:r>
            <a:r>
              <a:rPr lang="en-US" dirty="0" smtClean="0"/>
              <a:t>, ↑ secretion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↑ </a:t>
            </a:r>
            <a:r>
              <a:rPr lang="en-US" dirty="0" err="1" smtClean="0"/>
              <a:t>Hcl</a:t>
            </a:r>
            <a:r>
              <a:rPr lang="en-US" dirty="0" smtClean="0"/>
              <a:t> secretion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↑secretion, peristalsis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3581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↑ contraction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Sphincter contraction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Erection in males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762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↓ HR, ↓ conductivity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/>
              <a:t>Funtional</a:t>
            </a:r>
            <a:r>
              <a:rPr lang="en-US" sz="3200" b="1" dirty="0" smtClean="0"/>
              <a:t> organization of parasympathetic system</a:t>
            </a:r>
            <a:endParaRPr lang="en-US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57800" y="152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Mydriasis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236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↑HR and conduction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05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bronchodilation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Thick secretions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419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Release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renin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9000" y="518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6172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Ejaculation in males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819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↑ sweating (Ach)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52400"/>
            <a:ext cx="5029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Functional organization of sympathetic system</a:t>
            </a:r>
            <a:endParaRPr lang="en-US" sz="3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2819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Receptor correlation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81000"/>
            <a:ext cx="2209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Neurotransmitter 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57200"/>
            <a:ext cx="2438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Neurotransmitter Ach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Receptor correlation 	    </a:t>
            </a:r>
            <a:r>
              <a:rPr lang="en-US" sz="2400" b="1" dirty="0"/>
              <a:t>S</a:t>
            </a:r>
            <a:r>
              <a:rPr lang="en-US" sz="2400" b="1" dirty="0" smtClean="0"/>
              <a:t>ympathetic	      Parasympathetic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4000" contrast="42000"/>
          </a:blip>
          <a:srcRect/>
          <a:stretch>
            <a:fillRect/>
          </a:stretch>
        </p:blipFill>
        <p:spPr bwMode="auto">
          <a:xfrm>
            <a:off x="0" y="-19538"/>
            <a:ext cx="9144000" cy="68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762000" y="1295400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57200" y="25908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32004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209800" y="31242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57200" y="36576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09800" y="36576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3400" y="51816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209800" y="46482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3400" y="46482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09800" y="56388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09800" y="51816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33400" y="56388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09800" y="25908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286000" y="1295400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0" y="0"/>
            <a:ext cx="3581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summary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Autonomic receptors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971675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Adrenergic</a:t>
                      </a:r>
                      <a:r>
                        <a:rPr lang="en-US" sz="4000" b="1" baseline="0" dirty="0" smtClean="0"/>
                        <a:t> receptors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Cholinergic</a:t>
                      </a:r>
                      <a:r>
                        <a:rPr lang="en-US" sz="4000" b="1" baseline="0" dirty="0" smtClean="0"/>
                        <a:t> </a:t>
                      </a:r>
                      <a:r>
                        <a:rPr lang="en-US" sz="4000" b="1" baseline="0" dirty="0" err="1" smtClean="0"/>
                        <a:t>reeptors</a:t>
                      </a:r>
                      <a:endParaRPr lang="en-US" sz="4000" b="1" dirty="0"/>
                    </a:p>
                  </a:txBody>
                  <a:tcPr/>
                </a:tc>
              </a:tr>
              <a:tr h="3286125">
                <a:tc>
                  <a:txBody>
                    <a:bodyPr/>
                    <a:lstStyle/>
                    <a:p>
                      <a:r>
                        <a:rPr lang="en-US" sz="4400" b="1" dirty="0" smtClean="0"/>
                        <a:t>Alfa (</a:t>
                      </a:r>
                      <a:r>
                        <a:rPr lang="el-GR" sz="4400" b="1" dirty="0" smtClean="0"/>
                        <a:t>α</a:t>
                      </a:r>
                      <a:r>
                        <a:rPr lang="en-US" sz="4400" b="1" dirty="0" smtClean="0"/>
                        <a:t>) &amp; beta(</a:t>
                      </a:r>
                      <a:r>
                        <a:rPr lang="el-GR" sz="4400" b="1" dirty="0" smtClean="0"/>
                        <a:t>β</a:t>
                      </a:r>
                      <a:r>
                        <a:rPr lang="en-US" sz="4400" b="1" dirty="0" smtClean="0"/>
                        <a:t>)</a:t>
                      </a:r>
                      <a:r>
                        <a:rPr lang="en-US" sz="4400" b="1" baseline="0" dirty="0" smtClean="0"/>
                        <a:t> </a:t>
                      </a:r>
                      <a:r>
                        <a:rPr lang="en-US" sz="4400" b="1" baseline="0" dirty="0" err="1" smtClean="0"/>
                        <a:t>adrenoceptors</a:t>
                      </a:r>
                      <a:endParaRPr 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b="1" dirty="0" err="1" smtClean="0"/>
                        <a:t>Muscarinic</a:t>
                      </a:r>
                      <a:r>
                        <a:rPr lang="en-US" sz="4800" b="1" dirty="0" smtClean="0"/>
                        <a:t>(M) &amp; Nicotinic (N) receptors</a:t>
                      </a:r>
                      <a:endParaRPr lang="en-US" sz="4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/>
              <a:t>References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Lippincott’s  Illustrated review of pharmacology – 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/>
              <a:t>B</a:t>
            </a:r>
            <a:r>
              <a:rPr lang="en-US" dirty="0" smtClean="0"/>
              <a:t>asic &amp; clinical pharmacology, Bertram G </a:t>
            </a:r>
            <a:r>
              <a:rPr lang="en-US" dirty="0" err="1" smtClean="0"/>
              <a:t>katzung-12</a:t>
            </a:r>
            <a:r>
              <a:rPr lang="en-US" baseline="30000" dirty="0" err="1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Goodman &amp; Gilman’s –pharmacology</a:t>
            </a:r>
          </a:p>
          <a:p>
            <a:r>
              <a:rPr lang="en-US" dirty="0" smtClean="0"/>
              <a:t>Internet resource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Adrenergic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b="1" dirty="0" smtClean="0"/>
              <a:t>α</a:t>
            </a:r>
            <a:r>
              <a:rPr lang="en-US" b="1" dirty="0" smtClean="0"/>
              <a:t> –adrenergic receptors</a:t>
            </a:r>
            <a:endParaRPr lang="en-US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3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3246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IP3</a:t>
            </a:r>
            <a:r>
              <a:rPr lang="en-US" b="1" dirty="0" smtClean="0">
                <a:solidFill>
                  <a:srgbClr val="FFFF00"/>
                </a:solidFill>
              </a:rPr>
              <a:t>- </a:t>
            </a:r>
            <a:r>
              <a:rPr lang="en-US" b="1" dirty="0" err="1" smtClean="0">
                <a:solidFill>
                  <a:srgbClr val="FFFF00"/>
                </a:solidFill>
              </a:rPr>
              <a:t>inositol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triphosphate</a:t>
            </a:r>
            <a:r>
              <a:rPr lang="en-US" b="1" dirty="0" smtClean="0">
                <a:solidFill>
                  <a:srgbClr val="FFFF00"/>
                </a:solidFill>
              </a:rPr>
              <a:t>,  DAG- </a:t>
            </a:r>
            <a:r>
              <a:rPr lang="en-US" b="1" dirty="0" err="1" smtClean="0">
                <a:solidFill>
                  <a:srgbClr val="FFFF00"/>
                </a:solidFill>
              </a:rPr>
              <a:t>Diacytl</a:t>
            </a:r>
            <a:r>
              <a:rPr lang="en-US" b="1" dirty="0" smtClean="0">
                <a:solidFill>
                  <a:srgbClr val="FFFF00"/>
                </a:solidFill>
              </a:rPr>
              <a:t> glycerol, </a:t>
            </a:r>
            <a:r>
              <a:rPr lang="en-US" b="1" dirty="0" err="1" smtClean="0">
                <a:solidFill>
                  <a:srgbClr val="FFFF00"/>
                </a:solidFill>
              </a:rPr>
              <a:t>cAMP</a:t>
            </a:r>
            <a:r>
              <a:rPr lang="en-US" b="1" dirty="0" smtClean="0">
                <a:solidFill>
                  <a:srgbClr val="FFFF00"/>
                </a:solidFill>
              </a:rPr>
              <a:t>- Cyclic Adenosine </a:t>
            </a:r>
            <a:r>
              <a:rPr lang="en-US" b="1" dirty="0" err="1" smtClean="0">
                <a:solidFill>
                  <a:srgbClr val="FFFF00"/>
                </a:solidFill>
              </a:rPr>
              <a:t>Monophsphate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Differences between </a:t>
            </a:r>
            <a:r>
              <a:rPr lang="el-GR" b="1" dirty="0" smtClean="0"/>
              <a:t>α</a:t>
            </a:r>
            <a:r>
              <a:rPr lang="en-US" b="1" dirty="0" smtClean="0"/>
              <a:t>1 and </a:t>
            </a:r>
            <a:r>
              <a:rPr lang="el-GR" b="1" dirty="0" smtClean="0"/>
              <a:t>α</a:t>
            </a:r>
            <a:r>
              <a:rPr lang="en-US" b="1" dirty="0" smtClean="0"/>
              <a:t>2</a:t>
            </a:r>
            <a:endParaRPr lang="en-US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3999" cy="609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dirty="0" smtClean="0"/>
              <a:t>α</a:t>
            </a:r>
            <a:r>
              <a:rPr lang="en-US" b="1" dirty="0" smtClean="0"/>
              <a:t>1 and </a:t>
            </a:r>
            <a:r>
              <a:rPr lang="el-GR" b="1" dirty="0" smtClean="0"/>
              <a:t>α</a:t>
            </a:r>
            <a:r>
              <a:rPr lang="en-US" b="1" dirty="0" smtClean="0"/>
              <a:t>2 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3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59436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l-GR" sz="2800" b="1" dirty="0" smtClean="0"/>
              <a:t>α</a:t>
            </a:r>
            <a:r>
              <a:rPr lang="en-US" sz="2800" b="1" dirty="0" smtClean="0"/>
              <a:t>2 is an </a:t>
            </a:r>
            <a:r>
              <a:rPr lang="en-US" sz="2800" b="1" dirty="0" err="1" smtClean="0"/>
              <a:t>autoreceptor</a:t>
            </a:r>
            <a:r>
              <a:rPr lang="en-US" sz="2800" b="1" dirty="0" smtClean="0"/>
              <a:t> and inhibits NA release </a:t>
            </a:r>
            <a:endParaRPr lang="en-US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-receptors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91440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b="1" dirty="0" smtClean="0"/>
              <a:t>β</a:t>
            </a:r>
            <a:r>
              <a:rPr lang="en-US" b="1" dirty="0" smtClean="0"/>
              <a:t>-receptor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Effects of </a:t>
            </a:r>
            <a:r>
              <a:rPr lang="el-GR" b="1" dirty="0" smtClean="0"/>
              <a:t>β</a:t>
            </a:r>
            <a:r>
              <a:rPr lang="en-US" b="1" dirty="0" smtClean="0"/>
              <a:t>-receptor</a:t>
            </a: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3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216</Words>
  <Application>Microsoft Office PowerPoint</Application>
  <PresentationFormat>On-screen Show (4:3)</PresentationFormat>
  <Paragraphs>59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Organization of the Autonomic Nervous System-II</vt:lpstr>
      <vt:lpstr>Autonomic receptors</vt:lpstr>
      <vt:lpstr>Adrenergic receptors</vt:lpstr>
      <vt:lpstr>α –adrenergic receptors</vt:lpstr>
      <vt:lpstr>Differences between α1 and α2</vt:lpstr>
      <vt:lpstr>α1 and α2 </vt:lpstr>
      <vt:lpstr>β-receptors</vt:lpstr>
      <vt:lpstr>β-receptor</vt:lpstr>
      <vt:lpstr>Effects of β-receptor</vt:lpstr>
      <vt:lpstr>Slide 10</vt:lpstr>
      <vt:lpstr>Slide 11</vt:lpstr>
      <vt:lpstr>Cholinergic / parasympathetic receptors </vt:lpstr>
      <vt:lpstr>Muscarinic receptor</vt:lpstr>
      <vt:lpstr>Slide 14</vt:lpstr>
      <vt:lpstr>Slide 15</vt:lpstr>
      <vt:lpstr>Slide 16</vt:lpstr>
      <vt:lpstr>Slide 17</vt:lpstr>
      <vt:lpstr>Slide 18</vt:lpstr>
      <vt:lpstr>Slide 19</vt:lpstr>
      <vt:lpstr>summary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SABOOR</dc:creator>
  <cp:lastModifiedBy>DELL</cp:lastModifiedBy>
  <cp:revision>7</cp:revision>
  <dcterms:created xsi:type="dcterms:W3CDTF">2015-01-31T21:34:32Z</dcterms:created>
  <dcterms:modified xsi:type="dcterms:W3CDTF">2015-02-26T06:11:05Z</dcterms:modified>
</cp:coreProperties>
</file>